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61" r:id="rId4"/>
    <p:sldId id="279" r:id="rId5"/>
    <p:sldId id="268" r:id="rId6"/>
    <p:sldId id="269" r:id="rId7"/>
    <p:sldId id="258" r:id="rId8"/>
    <p:sldId id="264" r:id="rId9"/>
    <p:sldId id="266" r:id="rId10"/>
    <p:sldId id="263" r:id="rId11"/>
    <p:sldId id="271" r:id="rId12"/>
    <p:sldId id="270" r:id="rId13"/>
    <p:sldId id="274" r:id="rId14"/>
    <p:sldId id="277" r:id="rId15"/>
    <p:sldId id="262" r:id="rId16"/>
    <p:sldId id="272" r:id="rId17"/>
    <p:sldId id="267" r:id="rId18"/>
    <p:sldId id="278" r:id="rId19"/>
    <p:sldId id="26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12/5/2019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12/5/2019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de-DE" dirty="0" err="1" smtClean="0"/>
              <a:t>bookly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midterm 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081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CaseS</a:t>
            </a:r>
            <a:r>
              <a:rPr lang="en-US" dirty="0" smtClean="0"/>
              <a:t> for Mockup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1069847" y="2194560"/>
            <a:ext cx="4926915" cy="3206780"/>
          </a:xfrm>
        </p:spPr>
        <p:txBody>
          <a:bodyPr>
            <a:normAutofit/>
          </a:bodyPr>
          <a:lstStyle/>
          <a:p>
            <a:r>
              <a:rPr lang="en-US" sz="2400" dirty="0"/>
              <a:t>CRUD: Manage page: </a:t>
            </a:r>
          </a:p>
          <a:p>
            <a:pPr lvl="1"/>
            <a:r>
              <a:rPr lang="en-US" sz="2400" dirty="0" smtClean="0"/>
              <a:t>C: create book </a:t>
            </a:r>
            <a:r>
              <a:rPr lang="en-US" sz="2400" dirty="0"/>
              <a:t>e</a:t>
            </a:r>
            <a:r>
              <a:rPr lang="en-US" sz="2400" dirty="0" smtClean="0"/>
              <a:t>ntry - </a:t>
            </a:r>
            <a:r>
              <a:rPr lang="en-US" sz="2400" dirty="0" smtClean="0">
                <a:solidFill>
                  <a:srgbClr val="92D050"/>
                </a:solidFill>
              </a:rPr>
              <a:t>S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00B0F0"/>
                </a:solidFill>
              </a:rPr>
              <a:t>E</a:t>
            </a:r>
          </a:p>
          <a:p>
            <a:pPr lvl="1"/>
            <a:r>
              <a:rPr lang="en-US" sz="2400" dirty="0" smtClean="0"/>
              <a:t>R: read </a:t>
            </a:r>
            <a:r>
              <a:rPr lang="en-US" sz="2400" dirty="0"/>
              <a:t>an entry -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92D050"/>
                </a:solidFill>
              </a:rPr>
              <a:t>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B0F0"/>
                </a:solidFill>
              </a:rPr>
              <a:t>E </a:t>
            </a:r>
          </a:p>
          <a:p>
            <a:pPr lvl="1"/>
            <a:r>
              <a:rPr lang="en-US" sz="2400" dirty="0" smtClean="0"/>
              <a:t>U: update/edit an </a:t>
            </a:r>
            <a:r>
              <a:rPr lang="en-US" sz="2400" dirty="0"/>
              <a:t>entry </a:t>
            </a:r>
            <a:r>
              <a:rPr lang="en-US" sz="2400" dirty="0" smtClean="0"/>
              <a:t>- </a:t>
            </a:r>
            <a:r>
              <a:rPr lang="en-US" sz="2400" dirty="0" smtClean="0">
                <a:solidFill>
                  <a:srgbClr val="92D050"/>
                </a:solidFill>
              </a:rPr>
              <a:t>S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00B0F0"/>
                </a:solidFill>
              </a:rPr>
              <a:t>E </a:t>
            </a:r>
          </a:p>
          <a:p>
            <a:pPr lvl="1"/>
            <a:r>
              <a:rPr lang="en-US" sz="2400" dirty="0" smtClean="0"/>
              <a:t>D: delete an </a:t>
            </a:r>
            <a:r>
              <a:rPr lang="en-US" sz="2400" dirty="0"/>
              <a:t>entry </a:t>
            </a:r>
            <a:r>
              <a:rPr lang="en-US" sz="2400" dirty="0" smtClean="0"/>
              <a:t>- </a:t>
            </a:r>
            <a:r>
              <a:rPr lang="en-US" sz="2400" dirty="0" smtClean="0">
                <a:solidFill>
                  <a:srgbClr val="92D050"/>
                </a:solidFill>
              </a:rPr>
              <a:t>S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7030A0"/>
                </a:solidFill>
              </a:rPr>
              <a:t>I</a:t>
            </a:r>
            <a:r>
              <a:rPr lang="en-US" sz="2400" dirty="0"/>
              <a:t> </a:t>
            </a:r>
          </a:p>
          <a:p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2"/>
          </p:nvPr>
        </p:nvSpPr>
        <p:spPr>
          <a:xfrm>
            <a:off x="6364223" y="2194560"/>
            <a:ext cx="5076410" cy="3206780"/>
          </a:xfrm>
        </p:spPr>
        <p:txBody>
          <a:bodyPr>
            <a:normAutofit/>
          </a:bodyPr>
          <a:lstStyle/>
          <a:p>
            <a:r>
              <a:rPr lang="en-US" sz="2400" dirty="0"/>
              <a:t>CRUD: Manage Book: </a:t>
            </a:r>
          </a:p>
          <a:p>
            <a:pPr lvl="1"/>
            <a:r>
              <a:rPr lang="en-US" sz="2400" dirty="0" smtClean="0"/>
              <a:t>C: create </a:t>
            </a:r>
            <a:r>
              <a:rPr lang="en-US" sz="2400" dirty="0"/>
              <a:t>a </a:t>
            </a:r>
            <a:r>
              <a:rPr lang="en-US" sz="2400" dirty="0" smtClean="0"/>
              <a:t>book - </a:t>
            </a:r>
            <a:r>
              <a:rPr lang="en-US" sz="2400" dirty="0">
                <a:solidFill>
                  <a:srgbClr val="92D050"/>
                </a:solidFill>
              </a:rPr>
              <a:t>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B0F0"/>
                </a:solidFill>
              </a:rPr>
              <a:t>E</a:t>
            </a:r>
            <a:r>
              <a:rPr lang="en-US" sz="2400" dirty="0"/>
              <a:t> </a:t>
            </a:r>
          </a:p>
          <a:p>
            <a:pPr lvl="1"/>
            <a:r>
              <a:rPr lang="en-US" sz="2400" dirty="0"/>
              <a:t>R: </a:t>
            </a:r>
            <a:r>
              <a:rPr lang="en-US" sz="2400" dirty="0" smtClean="0"/>
              <a:t>show </a:t>
            </a:r>
            <a:r>
              <a:rPr lang="en-US" sz="2400" dirty="0"/>
              <a:t>all entries </a:t>
            </a:r>
            <a:r>
              <a:rPr lang="en-US" sz="2400" dirty="0" smtClean="0"/>
              <a:t>&amp; cover - </a:t>
            </a:r>
            <a:r>
              <a:rPr lang="en-US" sz="2400" dirty="0" smtClean="0">
                <a:solidFill>
                  <a:srgbClr val="92D050"/>
                </a:solidFill>
              </a:rPr>
              <a:t>S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00B0F0"/>
                </a:solidFill>
              </a:rPr>
              <a:t>E</a:t>
            </a:r>
            <a:r>
              <a:rPr lang="en-US" sz="2400" dirty="0"/>
              <a:t> </a:t>
            </a:r>
          </a:p>
          <a:p>
            <a:pPr lvl="1"/>
            <a:r>
              <a:rPr lang="en-US" sz="2400" dirty="0" smtClean="0"/>
              <a:t>U: update </a:t>
            </a:r>
            <a:r>
              <a:rPr lang="en-US" sz="2400" dirty="0"/>
              <a:t>the </a:t>
            </a:r>
            <a:r>
              <a:rPr lang="en-US" sz="2400" dirty="0" smtClean="0"/>
              <a:t>cover - </a:t>
            </a:r>
            <a:r>
              <a:rPr 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X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7030A0"/>
                </a:solidFill>
              </a:rPr>
              <a:t>I </a:t>
            </a:r>
          </a:p>
          <a:p>
            <a:pPr lvl="1"/>
            <a:r>
              <a:rPr lang="en-US" sz="2400" dirty="0" smtClean="0"/>
              <a:t>D: delete </a:t>
            </a:r>
            <a:r>
              <a:rPr lang="en-US" sz="2400" dirty="0"/>
              <a:t>the whole book </a:t>
            </a:r>
            <a:r>
              <a:rPr lang="en-US" sz="2400" dirty="0" smtClean="0"/>
              <a:t>-</a:t>
            </a:r>
            <a:r>
              <a:rPr lang="en-US" sz="2400" dirty="0" smtClean="0">
                <a:solidFill>
                  <a:srgbClr val="FFC000"/>
                </a:solidFill>
              </a:rPr>
              <a:t> </a:t>
            </a:r>
            <a:r>
              <a:rPr lang="en-US" sz="2400" dirty="0" smtClean="0">
                <a:solidFill>
                  <a:srgbClr val="92D050"/>
                </a:solidFill>
              </a:rPr>
              <a:t>S</a:t>
            </a:r>
            <a:r>
              <a:rPr lang="en-US" sz="2400" dirty="0" smtClean="0">
                <a:solidFill>
                  <a:srgbClr val="FFC000"/>
                </a:solidFill>
              </a:rPr>
              <a:t> </a:t>
            </a:r>
            <a:r>
              <a:rPr lang="en-US" sz="2400" dirty="0">
                <a:solidFill>
                  <a:srgbClr val="7030A0"/>
                </a:solidFill>
              </a:rPr>
              <a:t>I </a:t>
            </a:r>
            <a:r>
              <a:rPr lang="en-US" sz="2400" dirty="0"/>
              <a:t> 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1069847" y="4894380"/>
            <a:ext cx="95480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2400" dirty="0" smtClean="0"/>
              <a:t>Legend:</a:t>
            </a:r>
          </a:p>
          <a:p>
            <a:pPr marL="0" lvl="1"/>
            <a:r>
              <a:rPr lang="en-US" sz="2400" dirty="0" smtClean="0">
                <a:solidFill>
                  <a:srgbClr val="92D050"/>
                </a:solidFill>
              </a:rPr>
              <a:t>S=Scope</a:t>
            </a:r>
            <a:r>
              <a:rPr lang="en-US" sz="2400" dirty="0" smtClean="0"/>
              <a:t>; 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X = out of </a:t>
            </a:r>
            <a:r>
              <a:rPr lang="en-US" sz="2400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scope;  </a:t>
            </a:r>
          </a:p>
          <a:p>
            <a:pPr marL="0" lvl="1"/>
            <a:r>
              <a:rPr lang="en-US" sz="2400" dirty="0" smtClean="0">
                <a:solidFill>
                  <a:srgbClr val="7030A0"/>
                </a:solidFill>
              </a:rPr>
              <a:t>I </a:t>
            </a:r>
            <a:r>
              <a:rPr lang="en-US" sz="2400" dirty="0">
                <a:solidFill>
                  <a:srgbClr val="7030A0"/>
                </a:solidFill>
              </a:rPr>
              <a:t>= Included in CRUD (not counted as </a:t>
            </a:r>
            <a:r>
              <a:rPr lang="en-US" sz="2400" dirty="0" smtClean="0">
                <a:solidFill>
                  <a:srgbClr val="7030A0"/>
                </a:solidFill>
              </a:rPr>
              <a:t>UC)</a:t>
            </a:r>
          </a:p>
          <a:p>
            <a:pPr marL="0" lvl="1"/>
            <a:r>
              <a:rPr lang="en-US" sz="2400" dirty="0" smtClean="0">
                <a:solidFill>
                  <a:srgbClr val="00B0F0"/>
                </a:solidFill>
              </a:rPr>
              <a:t>E </a:t>
            </a:r>
            <a:r>
              <a:rPr lang="en-US" sz="2400" dirty="0">
                <a:solidFill>
                  <a:srgbClr val="00B0F0"/>
                </a:solidFill>
              </a:rPr>
              <a:t>= Excluded (external UC document -&gt; counted as UC</a:t>
            </a:r>
            <a:r>
              <a:rPr lang="en-US" sz="2400" dirty="0" smtClean="0">
                <a:solidFill>
                  <a:srgbClr val="00B0F0"/>
                </a:solidFill>
              </a:rPr>
              <a:t>)</a:t>
            </a:r>
            <a:endParaRPr lang="de-DE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17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- Overview</a:t>
            </a:r>
            <a:endParaRPr lang="en-US" dirty="0"/>
          </a:p>
        </p:txBody>
      </p:sp>
      <p:pic>
        <p:nvPicPr>
          <p:cNvPr id="7170" name="Picture 2" descr="booklyMVC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1162" y="2374900"/>
            <a:ext cx="629602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138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</a:t>
            </a:r>
            <a:r>
              <a:rPr lang="en-DE" dirty="0" smtClean="0"/>
              <a:t>–</a:t>
            </a:r>
            <a:r>
              <a:rPr lang="de-DE" dirty="0" smtClean="0"/>
              <a:t> </a:t>
            </a:r>
            <a:r>
              <a:rPr lang="en-US" dirty="0" smtClean="0"/>
              <a:t>Overview </a:t>
            </a:r>
            <a:endParaRPr lang="en-US" dirty="0"/>
          </a:p>
        </p:txBody>
      </p:sp>
      <p:pic>
        <p:nvPicPr>
          <p:cNvPr id="6146" name="Picture 2" descr="https://gitlab.com/project_bookly/bookly/raw/master/design/maven_mvc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030664" y="2120900"/>
            <a:ext cx="6137022" cy="4051300"/>
          </a:xfrm>
        </p:spPr>
      </p:pic>
    </p:spTree>
    <p:extLst>
      <p:ext uri="{BB962C8B-B14F-4D97-AF65-F5344CB8AC3E}">
        <p14:creationId xmlns:p14="http://schemas.microsoft.com/office/powerpoint/2010/main" val="1806842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18397" y="423747"/>
            <a:ext cx="6584915" cy="5640387"/>
          </a:xfrm>
          <a:prstGeom prst="rect">
            <a:avLst/>
          </a:prstGeom>
        </p:spPr>
      </p:pic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1261042" y="423747"/>
            <a:ext cx="2246930" cy="6597812"/>
          </a:xfrm>
        </p:spPr>
        <p:txBody>
          <a:bodyPr vert="wordArtVer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spc="-300" dirty="0" smtClean="0"/>
              <a:t>Class Diagram</a:t>
            </a:r>
            <a:endParaRPr lang="en-US" sz="4800" spc="-300" dirty="0"/>
          </a:p>
        </p:txBody>
      </p:sp>
    </p:spTree>
    <p:extLst>
      <p:ext uri="{BB962C8B-B14F-4D97-AF65-F5344CB8AC3E}">
        <p14:creationId xmlns:p14="http://schemas.microsoft.com/office/powerpoint/2010/main" val="1719786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3226" y="2120900"/>
            <a:ext cx="9731897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641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Architecture </a:t>
            </a:r>
            <a:r>
              <a:rPr lang="en-DE" sz="4000" dirty="0" smtClean="0"/>
              <a:t>–</a:t>
            </a:r>
            <a:r>
              <a:rPr lang="en-US" sz="4000" dirty="0" smtClean="0"/>
              <a:t> Data View</a:t>
            </a:r>
            <a:endParaRPr lang="en-US" sz="4000" dirty="0"/>
          </a:p>
        </p:txBody>
      </p:sp>
      <p:pic>
        <p:nvPicPr>
          <p:cNvPr id="1026" name="Picture 2" descr="https://gitlab.com/project_bookly/bookly/raw/master/design/DatabaseERM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880" y="1592094"/>
            <a:ext cx="6684335" cy="4747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935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 </a:t>
            </a:r>
            <a:r>
              <a:rPr lang="en-DE" dirty="0" smtClean="0"/>
              <a:t>–</a:t>
            </a:r>
            <a:r>
              <a:rPr lang="en-US" dirty="0" smtClean="0"/>
              <a:t> Deployment View</a:t>
            </a:r>
            <a:endParaRPr lang="en-US" dirty="0"/>
          </a:p>
        </p:txBody>
      </p:sp>
      <p:pic>
        <p:nvPicPr>
          <p:cNvPr id="8194" name="Picture 2" descr="DeploymentView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130" y="2482000"/>
            <a:ext cx="9887836" cy="3036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984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950976"/>
          </a:xfrm>
        </p:spPr>
        <p:txBody>
          <a:bodyPr>
            <a:normAutofit/>
          </a:bodyPr>
          <a:lstStyle/>
          <a:p>
            <a:r>
              <a:rPr lang="en-US" sz="4000" dirty="0" smtClean="0"/>
              <a:t>Automation</a:t>
            </a:r>
            <a:endParaRPr lang="en-US" sz="400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1143000" y="1435608"/>
            <a:ext cx="10058400" cy="4050792"/>
          </a:xfrm>
        </p:spPr>
        <p:txBody>
          <a:bodyPr/>
          <a:lstStyle/>
          <a:p>
            <a:r>
              <a:rPr lang="de-DE" sz="2400" dirty="0" smtClean="0"/>
              <a:t>BDD </a:t>
            </a:r>
            <a:r>
              <a:rPr lang="de-DE" sz="2400" dirty="0" err="1" smtClean="0"/>
              <a:t>tests</a:t>
            </a:r>
            <a:r>
              <a:rPr lang="de-DE" sz="2400" dirty="0" smtClean="0"/>
              <a:t> </a:t>
            </a:r>
            <a:r>
              <a:rPr lang="de-DE" sz="2400" dirty="0" err="1" smtClean="0"/>
              <a:t>with</a:t>
            </a:r>
            <a:r>
              <a:rPr lang="de-DE" sz="2400" dirty="0" smtClean="0"/>
              <a:t> </a:t>
            </a:r>
            <a:r>
              <a:rPr lang="de-DE" sz="2400" dirty="0" err="1" smtClean="0"/>
              <a:t>Cucumber</a:t>
            </a:r>
            <a:r>
              <a:rPr lang="de-DE" sz="2400" dirty="0" smtClean="0"/>
              <a:t> </a:t>
            </a:r>
            <a:r>
              <a:rPr lang="de-DE" sz="2400" dirty="0" err="1" smtClean="0"/>
              <a:t>are</a:t>
            </a:r>
            <a:r>
              <a:rPr lang="de-DE" sz="2400" dirty="0" smtClean="0"/>
              <a:t> </a:t>
            </a:r>
            <a:r>
              <a:rPr lang="de-DE" sz="2400" dirty="0" err="1" smtClean="0"/>
              <a:t>up</a:t>
            </a:r>
            <a:r>
              <a:rPr lang="de-DE" sz="2400" dirty="0" smtClean="0"/>
              <a:t> </a:t>
            </a:r>
            <a:r>
              <a:rPr lang="de-DE" sz="2400" dirty="0" err="1" smtClean="0"/>
              <a:t>and</a:t>
            </a:r>
            <a:r>
              <a:rPr lang="de-DE" sz="2400" dirty="0" smtClean="0"/>
              <a:t> </a:t>
            </a:r>
            <a:r>
              <a:rPr lang="de-DE" sz="2400" dirty="0" err="1" smtClean="0"/>
              <a:t>running</a:t>
            </a:r>
            <a:r>
              <a:rPr lang="de-DE" sz="2400" dirty="0" smtClean="0"/>
              <a:t> </a:t>
            </a:r>
          </a:p>
          <a:p>
            <a:endParaRPr lang="de-DE" sz="2400" dirty="0" smtClean="0"/>
          </a:p>
          <a:p>
            <a:endParaRPr lang="de-DE" sz="2400" dirty="0" smtClean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2793" y="2036187"/>
            <a:ext cx="7919847" cy="440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9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Automation</a:t>
            </a:r>
            <a:endParaRPr lang="en-US" sz="4000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2400" dirty="0" smtClean="0"/>
              <a:t>Pipeline: </a:t>
            </a:r>
            <a:r>
              <a:rPr lang="de-DE" sz="2400" dirty="0" err="1" smtClean="0"/>
              <a:t>automatic</a:t>
            </a:r>
            <a:r>
              <a:rPr lang="de-DE" sz="2400" dirty="0" smtClean="0"/>
              <a:t> Test -&gt; </a:t>
            </a:r>
            <a:r>
              <a:rPr lang="de-DE" sz="2400" dirty="0" err="1" smtClean="0"/>
              <a:t>Build</a:t>
            </a:r>
            <a:r>
              <a:rPr lang="de-DE" sz="2400" dirty="0" smtClean="0"/>
              <a:t> -&gt; </a:t>
            </a:r>
            <a:r>
              <a:rPr lang="de-DE" sz="2400" dirty="0" err="1" smtClean="0"/>
              <a:t>Deploy</a:t>
            </a:r>
            <a:r>
              <a:rPr lang="de-DE" sz="2400" dirty="0" smtClean="0"/>
              <a:t> </a:t>
            </a:r>
            <a:r>
              <a:rPr lang="de-DE" sz="2400" dirty="0" err="1" smtClean="0"/>
              <a:t>with</a:t>
            </a:r>
            <a:r>
              <a:rPr lang="de-DE" sz="2400" dirty="0" smtClean="0"/>
              <a:t> </a:t>
            </a:r>
            <a:r>
              <a:rPr lang="de-DE" sz="2400" dirty="0" err="1" smtClean="0"/>
              <a:t>one</a:t>
            </a:r>
            <a:r>
              <a:rPr lang="de-DE" sz="2400" dirty="0" smtClean="0"/>
              <a:t> </a:t>
            </a:r>
            <a:r>
              <a:rPr lang="de-DE" sz="2400" dirty="0" err="1" smtClean="0"/>
              <a:t>click</a:t>
            </a:r>
            <a:endParaRPr lang="de-DE" sz="2400" dirty="0" smtClean="0"/>
          </a:p>
          <a:p>
            <a:endParaRPr lang="de-DE" dirty="0" smtClean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848" y="3008447"/>
            <a:ext cx="977265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75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DEMO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BOOKLY - </a:t>
            </a:r>
            <a:r>
              <a:rPr lang="en-US" dirty="0" smtClean="0"/>
              <a:t>friendship book</a:t>
            </a: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678" y="1225296"/>
            <a:ext cx="5144656" cy="341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34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Outline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Project Management</a:t>
            </a:r>
          </a:p>
          <a:p>
            <a:pPr lvl="1"/>
            <a:r>
              <a:rPr lang="en-US" sz="2400" dirty="0" smtClean="0"/>
              <a:t>Scrum and </a:t>
            </a:r>
            <a:r>
              <a:rPr lang="en-US" sz="2400" dirty="0" err="1" smtClean="0"/>
              <a:t>YouTrack</a:t>
            </a:r>
            <a:endParaRPr lang="en-US" sz="2400" dirty="0" smtClean="0"/>
          </a:p>
          <a:p>
            <a:pPr lvl="1"/>
            <a:r>
              <a:rPr lang="en-US" sz="2400" dirty="0" smtClean="0"/>
              <a:t>Burn-Down-Chart</a:t>
            </a:r>
          </a:p>
          <a:p>
            <a:pPr lvl="1"/>
            <a:r>
              <a:rPr lang="en-US" sz="2400" dirty="0" smtClean="0"/>
              <a:t>RUP</a:t>
            </a:r>
          </a:p>
          <a:p>
            <a:pPr lvl="1"/>
            <a:r>
              <a:rPr lang="en-US" sz="2400" dirty="0" smtClean="0"/>
              <a:t>Extend of functionality</a:t>
            </a:r>
          </a:p>
          <a:p>
            <a:pPr lvl="1"/>
            <a:r>
              <a:rPr lang="en-US" sz="2400" dirty="0" smtClean="0"/>
              <a:t>Use Cases for Mockup</a:t>
            </a:r>
          </a:p>
          <a:p>
            <a:r>
              <a:rPr lang="en-US" sz="2800" dirty="0" smtClean="0"/>
              <a:t>Architecture</a:t>
            </a:r>
          </a:p>
          <a:p>
            <a:r>
              <a:rPr lang="en-US" sz="2800" dirty="0" smtClean="0"/>
              <a:t>Automation</a:t>
            </a:r>
          </a:p>
          <a:p>
            <a:r>
              <a:rPr lang="en-US" sz="2800" dirty="0" smtClean="0"/>
              <a:t>Demo</a:t>
            </a:r>
            <a:endParaRPr lang="en-US" sz="280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655" y="2093976"/>
            <a:ext cx="5818908" cy="386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21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Scrum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Youtrack</a:t>
            </a:r>
            <a:endParaRPr lang="de-DE" dirty="0"/>
          </a:p>
        </p:txBody>
      </p:sp>
      <p:pic>
        <p:nvPicPr>
          <p:cNvPr id="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657" y="2120900"/>
            <a:ext cx="8725036" cy="405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4732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RUP- </a:t>
            </a:r>
            <a:r>
              <a:rPr lang="en-US" b="1" dirty="0" smtClean="0"/>
              <a:t>Rational Unified Process</a:t>
            </a:r>
            <a:r>
              <a:rPr lang="de-DE" b="1" dirty="0"/>
              <a:t> 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Alexandra</a:t>
            </a:r>
          </a:p>
          <a:p>
            <a:pPr lvl="1"/>
            <a:r>
              <a:rPr lang="en-US" b="1" dirty="0"/>
              <a:t>Requirements Specifier:</a:t>
            </a:r>
            <a:r>
              <a:rPr lang="en-US" dirty="0"/>
              <a:t> Describe and phrase the features / design of the website with the team</a:t>
            </a:r>
          </a:p>
          <a:p>
            <a:pPr lvl="1"/>
            <a:r>
              <a:rPr lang="en-US" b="1" dirty="0" smtClean="0"/>
              <a:t>Project Manager:</a:t>
            </a:r>
            <a:r>
              <a:rPr lang="en-US" dirty="0"/>
              <a:t> Phrase acceptance criteria of the features + Coordinate sprints + Manage </a:t>
            </a:r>
            <a:r>
              <a:rPr lang="en-US" dirty="0" err="1"/>
              <a:t>YouTrack</a:t>
            </a:r>
            <a:r>
              <a:rPr lang="en-US" dirty="0"/>
              <a:t> + Assign Tags</a:t>
            </a:r>
          </a:p>
          <a:p>
            <a:r>
              <a:rPr lang="en-US" b="1" dirty="0"/>
              <a:t>Jeanne</a:t>
            </a:r>
          </a:p>
          <a:p>
            <a:pPr lvl="1"/>
            <a:r>
              <a:rPr lang="en-US" b="1" dirty="0" smtClean="0"/>
              <a:t>Implementer:</a:t>
            </a:r>
            <a:r>
              <a:rPr lang="en-US" b="1" dirty="0"/>
              <a:t> </a:t>
            </a:r>
            <a:r>
              <a:rPr lang="en-US" dirty="0"/>
              <a:t>Create database structure, logic, and interfaces (API)</a:t>
            </a:r>
          </a:p>
          <a:p>
            <a:pPr lvl="1"/>
            <a:r>
              <a:rPr lang="en-US" b="1" dirty="0" smtClean="0"/>
              <a:t>Tester:</a:t>
            </a:r>
            <a:r>
              <a:rPr lang="en-US" b="1" dirty="0"/>
              <a:t> </a:t>
            </a:r>
            <a:r>
              <a:rPr lang="en-US" dirty="0"/>
              <a:t>Test the interfaces (APIs) between Frontend, Backend and Database and the functionality of the Frontend</a:t>
            </a:r>
          </a:p>
          <a:p>
            <a:r>
              <a:rPr lang="en-US" b="1" dirty="0"/>
              <a:t>Nico</a:t>
            </a:r>
          </a:p>
          <a:p>
            <a:pPr lvl="1"/>
            <a:r>
              <a:rPr lang="en-US" b="1" dirty="0" err="1" smtClean="0"/>
              <a:t>Deployer</a:t>
            </a:r>
            <a:r>
              <a:rPr lang="en-US" b="1" dirty="0" smtClean="0"/>
              <a:t>:</a:t>
            </a:r>
            <a:r>
              <a:rPr lang="en-US" dirty="0"/>
              <a:t> Host domain and integrate CI (and Docker)</a:t>
            </a:r>
          </a:p>
          <a:p>
            <a:pPr lvl="1"/>
            <a:r>
              <a:rPr lang="en-US" b="1" dirty="0" smtClean="0"/>
              <a:t>Designer:</a:t>
            </a:r>
            <a:r>
              <a:rPr lang="en-US" dirty="0"/>
              <a:t> Implement the design described in the Use-Cases + </a:t>
            </a:r>
            <a:r>
              <a:rPr lang="en-US" dirty="0" smtClean="0"/>
              <a:t>Web tests</a:t>
            </a:r>
            <a:endParaRPr lang="en-US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5822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Scrum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Youtrack</a:t>
            </a:r>
            <a:endParaRPr lang="de-DE" dirty="0"/>
          </a:p>
        </p:txBody>
      </p:sp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8100" y="2008917"/>
            <a:ext cx="11361895" cy="368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57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Scrum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Youtrack</a:t>
            </a:r>
            <a:endParaRPr lang="de-DE" dirty="0"/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6941" y="2120900"/>
            <a:ext cx="9804467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565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Burn</a:t>
            </a:r>
            <a:r>
              <a:rPr lang="de-DE" dirty="0"/>
              <a:t>-Down-Chart</a:t>
            </a:r>
          </a:p>
        </p:txBody>
      </p:sp>
      <p:pic>
        <p:nvPicPr>
          <p:cNvPr id="2" name="Inhaltsplatzhalter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0810" y="2120900"/>
            <a:ext cx="923673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54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Extend of functionality</a:t>
            </a:r>
            <a:endParaRPr lang="en-US" sz="4000" dirty="0"/>
          </a:p>
        </p:txBody>
      </p:sp>
      <p:pic>
        <p:nvPicPr>
          <p:cNvPr id="2052" name="Picture 4" descr="https://gitlab.com/project_bookly/bookly/raw/master/design/usecas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5442" y="457133"/>
            <a:ext cx="4367857" cy="6241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39" y="2093976"/>
            <a:ext cx="7037589" cy="382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92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 err="1" smtClean="0"/>
              <a:t>Extend</a:t>
            </a:r>
            <a:r>
              <a:rPr lang="de-DE" sz="4000" dirty="0" smtClean="0"/>
              <a:t> </a:t>
            </a:r>
            <a:r>
              <a:rPr lang="de-DE" sz="4000" dirty="0" err="1" smtClean="0"/>
              <a:t>of</a:t>
            </a:r>
            <a:r>
              <a:rPr lang="de-DE" sz="4000" dirty="0" smtClean="0"/>
              <a:t> </a:t>
            </a:r>
            <a:r>
              <a:rPr lang="de-DE" sz="4000" dirty="0" err="1" smtClean="0"/>
              <a:t>functionality</a:t>
            </a:r>
            <a:endParaRPr lang="de-DE" sz="4000" dirty="0"/>
          </a:p>
        </p:txBody>
      </p:sp>
      <p:pic>
        <p:nvPicPr>
          <p:cNvPr id="2052" name="Picture 4" descr="https://gitlab.com/project_bookly/bookly/raw/master/design/usecase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5442" y="457133"/>
            <a:ext cx="4367857" cy="6241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453" y="1533228"/>
            <a:ext cx="6672225" cy="516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464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olzart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TM03090434[[fn=Holzart]]</Template>
  <TotalTime>0</TotalTime>
  <Words>203</Words>
  <Application>Microsoft Office PowerPoint</Application>
  <PresentationFormat>Breitbild</PresentationFormat>
  <Paragraphs>55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3" baseType="lpstr">
      <vt:lpstr>Rockwell</vt:lpstr>
      <vt:lpstr>Rockwell Condensed</vt:lpstr>
      <vt:lpstr>Wingdings</vt:lpstr>
      <vt:lpstr>Holzart</vt:lpstr>
      <vt:lpstr>bookly</vt:lpstr>
      <vt:lpstr>Outline</vt:lpstr>
      <vt:lpstr>Scrum and Youtrack</vt:lpstr>
      <vt:lpstr>RUP- Rational Unified Process </vt:lpstr>
      <vt:lpstr>Scrum and Youtrack</vt:lpstr>
      <vt:lpstr>Scrum and Youtrack</vt:lpstr>
      <vt:lpstr>Burn-Down-Chart</vt:lpstr>
      <vt:lpstr>Extend of functionality</vt:lpstr>
      <vt:lpstr>Extend of functionality</vt:lpstr>
      <vt:lpstr>Use CaseS for Mockup</vt:lpstr>
      <vt:lpstr>Architecture - Overview</vt:lpstr>
      <vt:lpstr>Architecture – Overview </vt:lpstr>
      <vt:lpstr>Class Diagram</vt:lpstr>
      <vt:lpstr>Class Diagram</vt:lpstr>
      <vt:lpstr>Architecture – Data View</vt:lpstr>
      <vt:lpstr>Architecture – Deployment View</vt:lpstr>
      <vt:lpstr>Automation</vt:lpstr>
      <vt:lpstr>Automation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bookly</dc:title>
  <dc:creator>Alexandra Stober</dc:creator>
  <cp:lastModifiedBy>Alexandra Stober</cp:lastModifiedBy>
  <cp:revision>30</cp:revision>
  <dcterms:created xsi:type="dcterms:W3CDTF">2019-11-21T13:59:32Z</dcterms:created>
  <dcterms:modified xsi:type="dcterms:W3CDTF">2019-12-05T10:20:03Z</dcterms:modified>
</cp:coreProperties>
</file>

<file path=docProps/thumbnail.jpeg>
</file>